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16df0bb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16df0bb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16df0bbd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16df0bbd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16df0bbd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16df0bbd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16df0bbd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16df0bbd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16df0bbd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16df0bbd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16df0bbd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16df0bbd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stainability@morrisonsplc.co.uk" TargetMode="External"/><Relationship Id="rId4" Type="http://schemas.openxmlformats.org/officeDocument/2006/relationships/hyperlink" Target="https://www.morrisons-corporate.com/morrisons-sustainability/sustainability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8558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>
                <a:solidFill>
                  <a:schemeClr val="lt1"/>
                </a:solidFill>
              </a:rPr>
              <a:t>S</a:t>
            </a:r>
            <a:r>
              <a:rPr lang="en-GB" sz="4200" b="1">
                <a:solidFill>
                  <a:srgbClr val="F1C232"/>
                </a:solidFill>
              </a:rPr>
              <a:t>us</a:t>
            </a:r>
            <a:r>
              <a:rPr lang="en-GB" sz="4200" b="1">
                <a:solidFill>
                  <a:schemeClr val="lt1"/>
                </a:solidFill>
              </a:rPr>
              <a:t>tain Strategy</a:t>
            </a:r>
            <a:endParaRPr sz="4200" b="1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97200"/>
            <a:ext cx="85206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</a:rPr>
              <a:t>Supplier Introduction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7">
                <a:solidFill>
                  <a:schemeClr val="lt1"/>
                </a:solidFill>
              </a:rPr>
              <a:t>https://www.morrisons-corporate.com/morrisons-sustainability/sustainability/</a:t>
            </a:r>
            <a:endParaRPr sz="727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532100"/>
            <a:ext cx="65880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38761D"/>
                </a:solidFill>
              </a:rPr>
              <a:t>Introduction to Sustain</a:t>
            </a:r>
            <a:endParaRPr sz="2300" b="1">
              <a:solidFill>
                <a:srgbClr val="38761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1188350"/>
            <a:ext cx="79551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This is a brief introduction to the Sustainability programme in Morrisons known as Sustain.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Sustain applies to all aspects of our business, including our supply chain, and it is critical our suppliers understand what we are working on - as well as how we can work together on many of the actions.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This introduction is designed to give you a simple insight into the structure of the Sustain programme within Morrisons, how it applies to you, and highlight the areas we need to work together on.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Further details, including our targets and performance, can be found on our corporate website </a:t>
            </a:r>
            <a:r>
              <a:rPr lang="en-GB" sz="1700" u="sng">
                <a:solidFill>
                  <a:schemeClr val="hlink"/>
                </a:solidFill>
                <a:hlinkClick r:id="rId4"/>
              </a:rPr>
              <a:t>here</a:t>
            </a:r>
            <a:r>
              <a:rPr lang="en-GB" sz="1700">
                <a:solidFill>
                  <a:schemeClr val="dk1"/>
                </a:solidFill>
              </a:rPr>
              <a:t> or by contacting the sustainability team at </a:t>
            </a:r>
            <a:r>
              <a:rPr lang="en-GB" sz="1700" u="sng">
                <a:solidFill>
                  <a:schemeClr val="hlink"/>
                </a:solidFill>
                <a:hlinkClick r:id="rId5"/>
              </a:rPr>
              <a:t>sustainability@morrisonsplc.co.uk</a:t>
            </a:r>
            <a:r>
              <a:rPr lang="en-GB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73925" y="490850"/>
            <a:ext cx="28503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8761D"/>
                </a:solidFill>
              </a:rPr>
              <a:t>Our 5 Chapters</a:t>
            </a:r>
            <a:endParaRPr sz="2400" b="1">
              <a:solidFill>
                <a:srgbClr val="38761D"/>
              </a:solidFill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658575" y="1898650"/>
            <a:ext cx="7397700" cy="535800"/>
          </a:xfrm>
          <a:prstGeom prst="flowChartAlternateProcess">
            <a:avLst/>
          </a:prstGeom>
          <a:solidFill>
            <a:srgbClr val="274E13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Chapter 1: Reducing our energy use and impact on the climate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58575" y="2528273"/>
            <a:ext cx="7397700" cy="535800"/>
          </a:xfrm>
          <a:prstGeom prst="flowChartAlternateProcess">
            <a:avLst/>
          </a:prstGeom>
          <a:solidFill>
            <a:srgbClr val="38761D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Chapter 2: Reducing packaging, Waste &amp; Water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658575" y="3157907"/>
            <a:ext cx="7397700" cy="535800"/>
          </a:xfrm>
          <a:prstGeom prst="flowChartAlternateProcess">
            <a:avLst/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Chapter 3: Sustainable and responsible sourcing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658575" y="3787521"/>
            <a:ext cx="7397700" cy="535800"/>
          </a:xfrm>
          <a:prstGeom prst="flowChartAlternateProcess">
            <a:avLst/>
          </a:prstGeom>
          <a:solidFill>
            <a:srgbClr val="93C47D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Chapter 4: Supporting healthy &amp; sustainable diets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658575" y="4407950"/>
            <a:ext cx="7397700" cy="535800"/>
          </a:xfrm>
          <a:prstGeom prst="flowChartAlternateProcess">
            <a:avLst/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Chapter 5: Building an inclusive culture and delivering social impact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73925" y="927402"/>
            <a:ext cx="7482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Our Sustain structure is centered around five chapters, each of which have five goals. Internally, we have nine workstreams delivering these goals.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678" y="2528339"/>
            <a:ext cx="614241" cy="53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138" y="4417150"/>
            <a:ext cx="543324" cy="50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016" y="3766265"/>
            <a:ext cx="715566" cy="62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673" y="1898775"/>
            <a:ext cx="614252" cy="53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677" y="3127447"/>
            <a:ext cx="614241" cy="57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7863" y="1898765"/>
            <a:ext cx="614252" cy="53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7869" y="2528339"/>
            <a:ext cx="614241" cy="53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7868" y="3138072"/>
            <a:ext cx="614241" cy="57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7207" y="3738815"/>
            <a:ext cx="715566" cy="62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325" y="4417150"/>
            <a:ext cx="543324" cy="5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592425" y="485175"/>
            <a:ext cx="3170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8761D"/>
                </a:solidFill>
              </a:rPr>
              <a:t>5 Goals</a:t>
            </a:r>
            <a:endParaRPr sz="2400" b="1">
              <a:solidFill>
                <a:srgbClr val="38761D"/>
              </a:solidFill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592425" y="2106325"/>
            <a:ext cx="7632000" cy="1251300"/>
          </a:xfrm>
          <a:prstGeom prst="flowChartAlternateProcess">
            <a:avLst/>
          </a:prstGeom>
          <a:solidFill>
            <a:srgbClr val="274E13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lang="en-GB" sz="1200">
                <a:solidFill>
                  <a:schemeClr val="lt1"/>
                </a:solidFill>
              </a:rPr>
              <a:t>We are committed to achieve Net Zero greenhouse gas emissions by 2050.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lang="en-GB" sz="1200">
                <a:solidFill>
                  <a:schemeClr val="lt1"/>
                </a:solidFill>
              </a:rPr>
              <a:t>We will reduce our operational Scope 1 and 2 emissions by 80.6% by 2035 from a 2019 baseline. 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lang="en-GB" sz="1200">
                <a:solidFill>
                  <a:schemeClr val="lt1"/>
                </a:solidFill>
              </a:rPr>
              <a:t>We will reduce our Scope 3 (non FLAG) emissions by 40% by 2035 from a 2019 baseline. 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lang="en-GB" sz="1200">
                <a:solidFill>
                  <a:schemeClr val="lt1"/>
                </a:solidFill>
              </a:rPr>
              <a:t>We will reduce our agricultural emissions (FLAG Scope 3 emissions) by 48.5% by 2035.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lang="en-GB" sz="1200">
                <a:solidFill>
                  <a:schemeClr val="lt1"/>
                </a:solidFill>
              </a:rPr>
              <a:t>We will decarbonise our transport and logistics operations in line with our SBTI climate targets.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592425" y="3441925"/>
            <a:ext cx="7632000" cy="1524000"/>
          </a:xfrm>
          <a:prstGeom prst="flowChartAlternateProcess">
            <a:avLst/>
          </a:prstGeom>
          <a:solidFill>
            <a:srgbClr val="38761D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-GB" sz="1200">
                <a:solidFill>
                  <a:srgbClr val="FFFFFF"/>
                </a:solidFill>
              </a:rPr>
              <a:t>50% absolute reduction in own brand primary plastic packaging from a 2017 baseline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-GB" sz="1200">
                <a:solidFill>
                  <a:srgbClr val="FFFFFF"/>
                </a:solidFill>
              </a:rPr>
              <a:t>50% reduction in food waste in store by 2030 from a 2016 baseline, and significantly reduce cost of food waste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-GB" sz="1200">
                <a:solidFill>
                  <a:srgbClr val="FFFFFF"/>
                </a:solidFill>
              </a:rPr>
              <a:t>Reduce our total packaging weight by a minimum of 20%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-GB" sz="1200">
                <a:solidFill>
                  <a:srgbClr val="FFFFFF"/>
                </a:solidFill>
              </a:rPr>
              <a:t>Actively contribute to the WRAP goal that 50% of UK fresh food will be sourced from areas with sustainable water management by 2030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-GB" sz="1200">
                <a:solidFill>
                  <a:srgbClr val="FFFFFF"/>
                </a:solidFill>
              </a:rPr>
              <a:t>By 2030, substantially increase water-use efficiency across the business in line with SDG 6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73925" y="1033249"/>
            <a:ext cx="74823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The 5 goals for each chapter have been selected specifically to reflect the breadth of the challenges our food system faces and achieve the most effective change within our scope of influence.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2875" y="2571750"/>
            <a:ext cx="765972" cy="6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0900" y="4395338"/>
            <a:ext cx="649923" cy="57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565925" y="387075"/>
            <a:ext cx="39795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8761D"/>
                </a:solidFill>
              </a:rPr>
              <a:t>Our 5 Goals continued</a:t>
            </a:r>
            <a:endParaRPr sz="2400" b="1">
              <a:solidFill>
                <a:srgbClr val="38761D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565925" y="2199775"/>
            <a:ext cx="7759800" cy="1221300"/>
          </a:xfrm>
          <a:prstGeom prst="flowChartAlternateProcess">
            <a:avLst/>
          </a:prstGeom>
          <a:solidFill>
            <a:srgbClr val="93C47D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Support our customers to make positive nutrition choices and eat according to the recommendations of the Eatwell Guide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At least 75% of our own brand products and &gt;65% of total business will be non HFSS by 2027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Support removal of unnecessary additives and cleaner ingredient declarations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Support the diets of our most vulnerable customers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Continue to develop healthy, affordable and accessible food and services for all</a:t>
            </a:r>
            <a:endParaRPr sz="1200"/>
          </a:p>
        </p:txBody>
      </p:sp>
      <p:sp>
        <p:nvSpPr>
          <p:cNvPr id="99" name="Google Shape;99;p17"/>
          <p:cNvSpPr/>
          <p:nvPr/>
        </p:nvSpPr>
        <p:spPr>
          <a:xfrm>
            <a:off x="565925" y="929475"/>
            <a:ext cx="7736700" cy="1221300"/>
          </a:xfrm>
          <a:prstGeom prst="flowChartAlternateProcess">
            <a:avLst/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Zero deforestation and land conversion by 2025, with 100% certified sustainable supply chains in key commodities; palm oil, soya, and timber-derived products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100% of fish and seafood will come from third-party verified responsible sources where viable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Working with British farmers we know and trust, we will deliver the 5 Domains for animal welfare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Our Sustain program supports the regeneration and protection of nature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Everyone who helps make our products is treated with dignity and respect, in safe and fair workplaces</a:t>
            </a:r>
            <a:endParaRPr sz="1200"/>
          </a:p>
        </p:txBody>
      </p:sp>
      <p:sp>
        <p:nvSpPr>
          <p:cNvPr id="100" name="Google Shape;100;p17"/>
          <p:cNvSpPr/>
          <p:nvPr/>
        </p:nvSpPr>
        <p:spPr>
          <a:xfrm>
            <a:off x="565925" y="3470075"/>
            <a:ext cx="7759800" cy="1620900"/>
          </a:xfrm>
          <a:prstGeom prst="flowChartAlternateProcess">
            <a:avLst/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Continue to foster a culture where everyone is welcome and celebrated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Raise £15m for our charity partner Marie Curie by 2027, while also supporting charity appeals which resonate with our customers and colleagues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Tackle food poverty through redistribution initiatives and facilitation of customer donations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Support good causes in the communities we serve with £2 million in donations from the Morrisons Foundation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Engage with our stakeholders on sustainability and achieve a top half performance in our chosen customer metric by 2027</a:t>
            </a:r>
            <a:endParaRPr sz="120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1349" y="1318988"/>
            <a:ext cx="649923" cy="61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6300" y="2716139"/>
            <a:ext cx="802924" cy="70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6300" y="4223600"/>
            <a:ext cx="802924" cy="757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552225" y="481050"/>
            <a:ext cx="30693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8761D"/>
                </a:solidFill>
              </a:rPr>
              <a:t>Our 9 Workstreams</a:t>
            </a:r>
            <a:endParaRPr sz="2400" b="1">
              <a:solidFill>
                <a:srgbClr val="38761D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4">
            <a:alphaModFix/>
          </a:blip>
          <a:srcRect l="1491" t="37086" r="4124" b="3499"/>
          <a:stretch/>
        </p:blipFill>
        <p:spPr>
          <a:xfrm>
            <a:off x="367887" y="2208450"/>
            <a:ext cx="8408226" cy="28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552225" y="1023450"/>
            <a:ext cx="76086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Our Sustain programme is segmentented into nine workstreams, each with a director sponsor, and managed with a 1 and 3 year plan. Sustain is underpinned and supported by reporting, communications and programme management.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552225" y="481050"/>
            <a:ext cx="39150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8761D"/>
                </a:solidFill>
              </a:rPr>
              <a:t>Supplier actions</a:t>
            </a:r>
            <a:endParaRPr sz="2400" b="1">
              <a:solidFill>
                <a:srgbClr val="38761D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417250" y="991325"/>
            <a:ext cx="8070900" cy="3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Brief your commercial, supply chain and technical teams on this plan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Understand and ensure you meet our ethical trade policy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Register with SEDEX, complete the risk assessment and link to Morrisons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Report carbon, water and waste data via Manufacture 2030 annually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Support us with suggestions and innovation to achieve our goals for zero deforestation, reducing plastic and packaging, animal welfare, health, seafood and human rights. 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Where requested, engage in the Now, Soon, Later plan process. (30 biggest suppliers in 2025)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Where relevant, understand the Supplier scorecard including sustainability within Produce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-GB" sz="1500"/>
              <a:t>Share any great sustainability stories or achievements we have together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On-screen Show (16:9)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Sustain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 Strategy</dc:title>
  <dc:creator>Elise Whiteman</dc:creator>
  <cp:lastModifiedBy>Elise Whiteman</cp:lastModifiedBy>
  <cp:revision>2</cp:revision>
  <dcterms:modified xsi:type="dcterms:W3CDTF">2025-12-17T13:08:43Z</dcterms:modified>
</cp:coreProperties>
</file>